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82" r:id="rId4"/>
    <p:sldId id="258" r:id="rId5"/>
    <p:sldId id="260" r:id="rId6"/>
    <p:sldId id="267" r:id="rId7"/>
    <p:sldId id="259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2720" y="4185920"/>
            <a:ext cx="9144000" cy="1056640"/>
          </a:xfrm>
        </p:spPr>
        <p:txBody>
          <a:bodyPr anchor="b">
            <a:normAutofit/>
          </a:bodyPr>
          <a:lstStyle>
            <a:lvl1pPr algn="ctr">
              <a:defRPr sz="5400">
                <a:ln w="127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effectLst>
                  <a:outerShdw dist="38100" dir="5400000" algn="ctr" rotWithShape="0">
                    <a:schemeClr val="bg1">
                      <a:alpha val="56000"/>
                    </a:schemeClr>
                  </a:outerShdw>
                  <a:reflection blurRad="6350" stA="14000" endPos="50000" dist="25400" dir="5400000" sy="-100000" algn="bl" rotWithShape="0"/>
                </a:effectLst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2720" y="5308918"/>
            <a:ext cx="9144000" cy="705802"/>
          </a:xfrm>
        </p:spPr>
        <p:txBody>
          <a:bodyPr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3889"/>
            <a:ext cx="10515599" cy="448307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3839" y="2778443"/>
            <a:ext cx="6319520" cy="1113472"/>
          </a:xfrm>
        </p:spPr>
        <p:txBody>
          <a:bodyPr anchor="ctr" anchorCtr="0"/>
          <a:lstStyle>
            <a:lvl1pPr>
              <a:defRPr sz="4800" b="1">
                <a:ln>
                  <a:noFill/>
                </a:ln>
                <a:solidFill>
                  <a:schemeClr val="tx1"/>
                </a:solidFill>
                <a:effectLst>
                  <a:reflection blurRad="6350" stA="14000" endPos="53000" dist="50800" dir="5400000" sy="-100000" algn="bl" rotWithShape="0"/>
                </a:effectLst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3839" y="3918903"/>
            <a:ext cx="631952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81505"/>
            <a:ext cx="5181600" cy="452442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81505"/>
            <a:ext cx="5181600" cy="452442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4935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28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28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  <p:sp>
        <p:nvSpPr>
          <p:cNvPr id="12" name="椭圆 41"/>
          <p:cNvSpPr>
            <a:spLocks noChangeArrowheads="1"/>
          </p:cNvSpPr>
          <p:nvPr/>
        </p:nvSpPr>
        <p:spPr bwMode="auto">
          <a:xfrm>
            <a:off x="4103285" y="1022769"/>
            <a:ext cx="4554275" cy="4556287"/>
          </a:xfrm>
          <a:prstGeom prst="ellipse">
            <a:avLst/>
          </a:prstGeom>
          <a:noFill/>
          <a:ln w="12700" cmpd="sng">
            <a:solidFill>
              <a:schemeClr val="accent1">
                <a:lumMod val="40000"/>
                <a:lumOff val="6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3" name="椭圆 28"/>
          <p:cNvSpPr>
            <a:spLocks noChangeArrowheads="1"/>
          </p:cNvSpPr>
          <p:nvPr/>
        </p:nvSpPr>
        <p:spPr bwMode="auto">
          <a:xfrm>
            <a:off x="3896089" y="1087140"/>
            <a:ext cx="4459731" cy="445771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963B22"/>
              </a:buClr>
              <a:buSzPct val="90000"/>
              <a:buFont typeface="Wingdings" pitchFamily="2" charset="2"/>
              <a:buChar char=""/>
              <a:defRPr sz="2000">
                <a:solidFill>
                  <a:srgbClr val="90281E"/>
                </a:solidFill>
                <a:latin typeface="Arial" pitchFamily="34" charset="0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CD846D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黑体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14" name="椭圆 6"/>
          <p:cNvSpPr>
            <a:spLocks noChangeArrowheads="1"/>
          </p:cNvSpPr>
          <p:nvPr/>
        </p:nvSpPr>
        <p:spPr bwMode="auto">
          <a:xfrm>
            <a:off x="10272879" y="2392673"/>
            <a:ext cx="641703" cy="6417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5" name="椭圆 7"/>
          <p:cNvSpPr>
            <a:spLocks noChangeArrowheads="1"/>
          </p:cNvSpPr>
          <p:nvPr/>
        </p:nvSpPr>
        <p:spPr bwMode="auto">
          <a:xfrm>
            <a:off x="8508702" y="1457276"/>
            <a:ext cx="293694" cy="2936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47500" lnSpcReduction="20000"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6" name="椭圆 8"/>
          <p:cNvSpPr>
            <a:spLocks noChangeArrowheads="1"/>
          </p:cNvSpPr>
          <p:nvPr/>
        </p:nvSpPr>
        <p:spPr bwMode="auto">
          <a:xfrm>
            <a:off x="2827927" y="4991668"/>
            <a:ext cx="641702" cy="6417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7" name="椭圆 9"/>
          <p:cNvSpPr>
            <a:spLocks noChangeArrowheads="1"/>
          </p:cNvSpPr>
          <p:nvPr/>
        </p:nvSpPr>
        <p:spPr bwMode="auto">
          <a:xfrm>
            <a:off x="5095006" y="5848612"/>
            <a:ext cx="295707" cy="29570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47500" lnSpcReduction="20000"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幼圆" pitchFamily="49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96088" y="1087140"/>
            <a:ext cx="4459731" cy="4457718"/>
          </a:xfrm>
        </p:spPr>
        <p:txBody>
          <a:bodyPr>
            <a:normAutofit/>
          </a:bodyPr>
          <a:lstStyle>
            <a:lvl1pPr algn="ctr">
              <a:defRPr sz="7200" b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6071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6071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2073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208302" y="365125"/>
            <a:ext cx="1145498" cy="5811838"/>
          </a:xfrm>
        </p:spPr>
        <p:txBody>
          <a:bodyPr vert="eaVert"/>
          <a:lstStyle/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250180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838201" y="1610139"/>
            <a:ext cx="10515601" cy="46112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243840"/>
            <a:ext cx="10515600" cy="12436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25625D-C31A-4412-AEE7-CDC37B6B59B8}" type="datetimeFigureOut">
              <a:rPr lang="zh-CN" alt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EDB3FE-40C3-4802-B93C-8CDB9D2DAA42}" type="slidenum">
              <a:rPr lang="zh-CN" alt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ln>
            <a:solidFill>
              <a:schemeClr val="accent3">
                <a:lumMod val="20000"/>
                <a:lumOff val="80000"/>
              </a:schemeClr>
            </a:solidFill>
          </a:ln>
          <a:solidFill>
            <a:srgbClr val="90281E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rgbClr val="90281E"/>
        </a:buClr>
        <a:buFont typeface="Wingdings" pitchFamily="2" charset="2"/>
        <a:buChar char="?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://js.ynjy.cn/" TargetMode="Externa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zh-CN" altLang="en-US" b="1" dirty="0">
                <a:solidFill>
                  <a:srgbClr val="FF0066"/>
                </a:solidFill>
                <a:latin typeface="Arial" charset="0"/>
                <a:ea typeface="宋体" pitchFamily="2" charset="-122"/>
                <a:sym typeface="+mn-ea"/>
              </a:rPr>
              <a:t>全国教师管理信息系统怎么填（个人）？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23035" y="5608638"/>
            <a:ext cx="9144000" cy="705802"/>
          </a:xfrm>
        </p:spPr>
        <p:txBody>
          <a:bodyPr>
            <a:normAutofit fontScale="70000"/>
          </a:bodyPr>
          <a:p>
            <a:r>
              <a:rPr lang="zh-CN" altLang="en-US"/>
              <a:t>区一中高一年级及处室培训工作</a:t>
            </a:r>
            <a:endParaRPr lang="zh-CN" altLang="en-US"/>
          </a:p>
          <a:p>
            <a:r>
              <a:rPr lang="zh-CN" altLang="en-US"/>
              <a:t>王 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免责声明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zh-CN" altLang="en-US" sz="4400">
                <a:solidFill>
                  <a:srgbClr val="FF0000"/>
                </a:solidFill>
              </a:rPr>
              <a:t>对由于您自己或第三方的问题（包括由于密码问题填写内容问题，填写时效问题，内容被人篡改等，</a:t>
            </a:r>
            <a:r>
              <a:rPr lang="zh-CN" altLang="en-US" sz="4400">
                <a:solidFill>
                  <a:srgbClr val="FF0000"/>
                </a:solidFill>
                <a:sym typeface="+mn-ea"/>
              </a:rPr>
              <a:t>涉及或可能涉及以及未涉及之一切</a:t>
            </a:r>
            <a:r>
              <a:rPr lang="zh-CN" altLang="en-US" sz="4400">
                <a:solidFill>
                  <a:srgbClr val="FF0000"/>
                </a:solidFill>
              </a:rPr>
              <a:t>问题）所产生的任何法律（包括宪法，民法，刑法，劳动法，婚姻法，及文中涉及或可能涉及以及未涉及之法，各地治安管理条例）纠纷或责任本人概不承担任何责任。</a:t>
            </a:r>
            <a:endParaRPr lang="zh-CN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dirty="0"/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/>
          </a:p>
        </p:txBody>
      </p:sp>
      <p:pic>
        <p:nvPicPr>
          <p:cNvPr id="6148" name="图片 6147" descr="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860" y="0"/>
            <a:ext cx="10752455" cy="6710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直接连接符 6148"/>
          <p:cNvSpPr/>
          <p:nvPr/>
        </p:nvSpPr>
        <p:spPr>
          <a:xfrm>
            <a:off x="6096000" y="4508500"/>
            <a:ext cx="3384550" cy="0"/>
          </a:xfrm>
          <a:prstGeom prst="line">
            <a:avLst/>
          </a:prstGeom>
          <a:ln w="1270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1" name="文本框 6150"/>
          <p:cNvSpPr txBox="1"/>
          <p:nvPr/>
        </p:nvSpPr>
        <p:spPr>
          <a:xfrm>
            <a:off x="1284605" y="2224405"/>
            <a:ext cx="9523095" cy="1371600"/>
          </a:xfrm>
          <a:prstGeom prst="rect">
            <a:avLst/>
          </a:prstGeom>
          <a:solidFill>
            <a:srgbClr val="00CCFF"/>
          </a:solidFill>
          <a:ln w="9525">
            <a:noFill/>
          </a:ln>
        </p:spPr>
        <p:txBody>
          <a:bodyPr wrap="square">
            <a:spAutoFit/>
          </a:bodyPr>
          <a:p>
            <a:pPr lvl="0"/>
            <a:r>
              <a:rPr lang="en-US" altLang="zh-CN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        </a:t>
            </a:r>
            <a:r>
              <a:rPr lang="zh-CN" altLang="en-US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信息采集的</a:t>
            </a:r>
            <a:r>
              <a:rPr lang="zh-CN" altLang="en-US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截止</a:t>
            </a:r>
            <a:r>
              <a:rPr lang="zh-CN" altLang="en-US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时间</a:t>
            </a:r>
            <a:r>
              <a:rPr lang="en-US" altLang="zh-CN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2016</a:t>
            </a:r>
            <a:r>
              <a:rPr lang="zh-CN" altLang="en-US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年</a:t>
            </a:r>
            <a:r>
              <a:rPr lang="en-US" altLang="zh-CN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11</a:t>
            </a:r>
            <a:r>
              <a:rPr lang="zh-CN" altLang="en-US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月</a:t>
            </a:r>
            <a:r>
              <a:rPr lang="en-US" altLang="zh-CN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30</a:t>
            </a:r>
            <a:r>
              <a:rPr lang="zh-CN" altLang="en-US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日</a:t>
            </a:r>
            <a:r>
              <a:rPr lang="zh-CN" altLang="en-US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，各校合理安排时间，最好能提前</a:t>
            </a:r>
            <a:r>
              <a:rPr lang="en-US" altLang="zh-CN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5</a:t>
            </a:r>
            <a:r>
              <a:rPr lang="zh-CN" altLang="en-US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天弄清。</a:t>
            </a:r>
            <a:endParaRPr lang="zh-CN" altLang="en-US" b="1" dirty="0">
              <a:solidFill>
                <a:schemeClr val="accent2"/>
              </a:solidFill>
              <a:latin typeface="Arial" charset="0"/>
              <a:ea typeface="宋体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线下准备一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4055" y="1645920"/>
            <a:ext cx="10939780" cy="4483100"/>
          </a:xfrm>
        </p:spPr>
        <p:txBody>
          <a:bodyPr>
            <a:normAutofit lnSpcReduction="20000"/>
          </a:bodyPr>
          <a:p>
            <a:endParaRPr lang="zh-CN" altLang="en-US" sz="3600"/>
          </a:p>
          <a:p>
            <a:r>
              <a:rPr lang="en-US" altLang="zh-CN" sz="3200"/>
              <a:t>1</a:t>
            </a:r>
            <a:r>
              <a:rPr lang="zh-CN" altLang="en-US" sz="3200"/>
              <a:t>、学校下发的初始密码（只能用一次）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/>
              <a:t>2</a:t>
            </a:r>
            <a:r>
              <a:rPr lang="zh-CN" altLang="en-US"/>
              <a:t>、一个由</a:t>
            </a:r>
            <a:r>
              <a:rPr lang="zh-CN" altLang="en-US" sz="7200">
                <a:solidFill>
                  <a:srgbClr val="0070C0"/>
                </a:solidFill>
              </a:rPr>
              <a:t>大写小写</a:t>
            </a:r>
            <a:r>
              <a:rPr lang="zh-CN" altLang="en-US"/>
              <a:t>和</a:t>
            </a:r>
            <a:r>
              <a:rPr lang="zh-CN" altLang="en-US" sz="7200">
                <a:solidFill>
                  <a:srgbClr val="0070C0"/>
                </a:solidFill>
              </a:rPr>
              <a:t>数字</a:t>
            </a:r>
            <a:r>
              <a:rPr lang="zh-CN" altLang="en-US"/>
              <a:t>组成的</a:t>
            </a:r>
            <a:endParaRPr lang="zh-CN" altLang="en-US"/>
          </a:p>
          <a:p>
            <a:r>
              <a:rPr lang="zh-CN" altLang="en-US" sz="8800">
                <a:solidFill>
                  <a:srgbClr val="FF0000"/>
                </a:solidFill>
              </a:rPr>
              <a:t>自己能记住的密码</a:t>
            </a:r>
            <a:r>
              <a:rPr lang="zh-CN" altLang="en-US" sz="3600"/>
              <a:t>。</a:t>
            </a:r>
            <a:endParaRPr lang="zh-CN" altLang="en-US" sz="3600"/>
          </a:p>
          <a:p>
            <a:pPr lvl="0" algn="just" eaLnBrk="1" hangingPunct="1">
              <a:lnSpc>
                <a:spcPct val="176000"/>
              </a:lnSpc>
            </a:pPr>
            <a:r>
              <a:rPr lang="zh-CN" altLang="en-US" sz="3600"/>
              <a:t>注意：密码区分大小写</a:t>
            </a:r>
            <a:endParaRPr lang="zh-CN" altLang="en-US" sz="360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线下准备二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4335" y="1681480"/>
            <a:ext cx="5596890" cy="4524375"/>
          </a:xfrm>
        </p:spPr>
        <p:txBody>
          <a:bodyPr>
            <a:noAutofit/>
          </a:bodyPr>
          <a:p>
            <a:pPr lvl="0" algn="just" eaLnBrk="1" hangingPunct="1">
              <a:lnSpc>
                <a:spcPct val="176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  <a:sym typeface="+mn-ea"/>
              </a:rPr>
              <a:t>1.</a:t>
            </a:r>
            <a:r>
              <a:rPr lang="zh-CN" altLang="en-US" sz="4000" b="1" dirty="0">
                <a:latin typeface="宋体" pitchFamily="2" charset="-122"/>
                <a:ea typeface="宋体" pitchFamily="2" charset="-122"/>
                <a:sym typeface="+mn-ea"/>
              </a:rPr>
              <a:t>毕业文凭</a:t>
            </a:r>
            <a:endParaRPr lang="zh-CN" altLang="en-US" sz="40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 lvl="0" algn="just" eaLnBrk="1" hangingPunct="1">
              <a:lnSpc>
                <a:spcPct val="176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  <a:sym typeface="+mn-ea"/>
              </a:rPr>
              <a:t>2.</a:t>
            </a:r>
            <a:r>
              <a:rPr lang="zh-CN" altLang="en-US" sz="4000" b="1" dirty="0">
                <a:latin typeface="宋体" pitchFamily="2" charset="-122"/>
                <a:ea typeface="宋体" pitchFamily="2" charset="-122"/>
                <a:sym typeface="+mn-ea"/>
              </a:rPr>
              <a:t>学位证书</a:t>
            </a:r>
            <a:endParaRPr lang="zh-CN" altLang="en-US" sz="40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 lvl="0" algn="just" eaLnBrk="1" hangingPunct="1">
              <a:lnSpc>
                <a:spcPct val="176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  <a:sym typeface="+mn-ea"/>
              </a:rPr>
              <a:t>3.</a:t>
            </a:r>
            <a:r>
              <a:rPr lang="zh-CN" altLang="en-US" sz="4000" b="1" dirty="0">
                <a:latin typeface="宋体" pitchFamily="2" charset="-122"/>
                <a:ea typeface="宋体" pitchFamily="2" charset="-122"/>
                <a:sym typeface="+mn-ea"/>
              </a:rPr>
              <a:t>教师资格证书</a:t>
            </a:r>
            <a:endParaRPr lang="zh-CN" altLang="en-US" sz="40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 lvl="0" algn="just" eaLnBrk="1" hangingPunct="1">
              <a:lnSpc>
                <a:spcPct val="176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  <a:sym typeface="+mn-ea"/>
              </a:rPr>
              <a:t>4.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sym typeface="+mn-ea"/>
              </a:rPr>
              <a:t>专技岗位聘任证书</a:t>
            </a:r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81480"/>
            <a:ext cx="5713730" cy="4524375"/>
          </a:xfrm>
        </p:spPr>
        <p:txBody>
          <a:bodyPr>
            <a:noAutofit/>
          </a:bodyPr>
          <a:p>
            <a:pPr lvl="0" algn="just" eaLnBrk="1" hangingPunct="1">
              <a:lnSpc>
                <a:spcPct val="176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sym typeface="+mn-ea"/>
              </a:rPr>
              <a:t>5.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sym typeface="+mn-ea"/>
              </a:rPr>
              <a:t>培训证明、海外研修</a:t>
            </a:r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 lvl="0" algn="just" eaLnBrk="1" hangingPunct="1">
              <a:lnSpc>
                <a:spcPct val="176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sym typeface="+mn-ea"/>
              </a:rPr>
              <a:t>6.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sym typeface="+mn-ea"/>
              </a:rPr>
              <a:t>各位获奖证书、科研成果获奖证明等</a:t>
            </a:r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pPr lvl="0" algn="just" eaLnBrk="1" hangingPunct="1">
              <a:lnSpc>
                <a:spcPct val="176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sym typeface="+mn-ea"/>
              </a:rPr>
              <a:t>7.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  <a:sym typeface="+mn-ea"/>
              </a:rPr>
              <a:t>普通话证书，计算机证书</a:t>
            </a:r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endParaRPr lang="zh-CN" altLang="en-US" sz="36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网上录入官方推荐浏览器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4180"/>
            <a:ext cx="10515600" cy="4968240"/>
          </a:xfrm>
        </p:spPr>
        <p:txBody>
          <a:bodyPr>
            <a:normAutofit fontScale="90000"/>
          </a:bodyPr>
          <a:p>
            <a:r>
              <a:rPr lang="en-US" altLang="zh-CN" sz="8800">
                <a:solidFill>
                  <a:srgbClr val="FF0000"/>
                </a:solidFill>
              </a:rPr>
              <a:t>1</a:t>
            </a:r>
            <a:r>
              <a:rPr lang="zh-CN" altLang="en-US" sz="8800">
                <a:solidFill>
                  <a:srgbClr val="FF0000"/>
                </a:solidFill>
              </a:rPr>
              <a:t>、火狐</a:t>
            </a:r>
            <a:r>
              <a:rPr lang="en-US" altLang="zh-CN" sz="8800">
                <a:solidFill>
                  <a:srgbClr val="FF0000"/>
                </a:solidFill>
              </a:rPr>
              <a:t>/Firefox </a:t>
            </a:r>
            <a:r>
              <a:rPr lang="zh-CN" altLang="en-US" sz="8800">
                <a:solidFill>
                  <a:srgbClr val="FF0000"/>
                </a:solidFill>
              </a:rPr>
              <a:t>浏览器</a:t>
            </a:r>
            <a:endParaRPr lang="zh-CN" altLang="en-US" sz="8800">
              <a:solidFill>
                <a:srgbClr val="FF0000"/>
              </a:solidFill>
            </a:endParaRPr>
          </a:p>
          <a:p>
            <a:r>
              <a:rPr lang="zh-CN" altLang="en-US" sz="8000"/>
              <a:t>2、谷歌/Google Chrome</a:t>
            </a:r>
            <a:endParaRPr lang="zh-CN" altLang="en-US" sz="8000"/>
          </a:p>
          <a:p>
            <a:r>
              <a:rPr lang="en-US" altLang="zh-CN" sz="8000"/>
              <a:t>3</a:t>
            </a:r>
            <a:r>
              <a:rPr lang="zh-CN" altLang="en-US" sz="8000"/>
              <a:t>、IE</a:t>
            </a:r>
            <a:r>
              <a:rPr lang="en-US" altLang="zh-CN" sz="8000"/>
              <a:t>9</a:t>
            </a:r>
            <a:r>
              <a:rPr lang="zh-CN" altLang="en-US" sz="8000"/>
              <a:t>以上版本（</a:t>
            </a:r>
            <a:r>
              <a:rPr lang="en-US" altLang="zh-CN" sz="8000"/>
              <a:t>win7</a:t>
            </a:r>
            <a:r>
              <a:rPr lang="zh-CN" altLang="en-US" sz="8000"/>
              <a:t>以上系统）</a:t>
            </a:r>
            <a:endParaRPr lang="zh-CN" altLang="en-US" sz="8000"/>
          </a:p>
          <a:p>
            <a:r>
              <a:rPr lang="zh-CN" altLang="en-US"/>
              <a:t>可以在各大网站免费下载安装。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3" name="Picture 5" descr="0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30325" y="-46990"/>
            <a:ext cx="9649460" cy="6985635"/>
          </a:xfrm>
          <a:prstGeom prst="rect">
            <a:avLst/>
          </a:prstGeom>
          <a:noFill/>
          <a:ln w="101600" cmpd="thinThick">
            <a:noFill/>
            <a:miter lim="800000"/>
            <a:headEnd/>
            <a:tailEnd/>
          </a:ln>
          <a:effectLst>
            <a:outerShdw dist="226117" dir="2289434" algn="ctr" rotWithShape="0">
              <a:srgbClr val="FF99FF"/>
            </a:outerShdw>
          </a:effectLst>
        </p:spPr>
      </p:pic>
      <p:sp>
        <p:nvSpPr>
          <p:cNvPr id="5123" name="Oval 7"/>
          <p:cNvSpPr/>
          <p:nvPr/>
        </p:nvSpPr>
        <p:spPr>
          <a:xfrm rot="3094233">
            <a:off x="1387793" y="1078865"/>
            <a:ext cx="1476375" cy="1727200"/>
          </a:xfrm>
          <a:prstGeom prst="ellipse">
            <a:avLst/>
          </a:prstGeom>
          <a:noFill/>
          <a:ln w="1143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lvl="0" eaLnBrk="1" hangingPunct="1"/>
            <a:endParaRPr lang="zh-CN" altLang="en-US" dirty="0">
              <a:latin typeface="Arial" charset="0"/>
              <a:ea typeface="宋体" pitchFamily="2" charset="-122"/>
            </a:endParaRPr>
          </a:p>
        </p:txBody>
      </p:sp>
      <p:sp>
        <p:nvSpPr>
          <p:cNvPr id="5124" name="Rectangle 8"/>
          <p:cNvSpPr/>
          <p:nvPr/>
        </p:nvSpPr>
        <p:spPr>
          <a:xfrm>
            <a:off x="1570355" y="477520"/>
            <a:ext cx="3384550" cy="360363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eaLnBrk="1" hangingPunct="1"/>
            <a:endParaRPr lang="zh-CN" altLang="en-US" dirty="0">
              <a:latin typeface="Arial" charset="0"/>
              <a:ea typeface="宋体" pitchFamily="2" charset="-122"/>
            </a:endParaRPr>
          </a:p>
        </p:txBody>
      </p:sp>
      <p:sp>
        <p:nvSpPr>
          <p:cNvPr id="5125" name="Line 11"/>
          <p:cNvSpPr/>
          <p:nvPr/>
        </p:nvSpPr>
        <p:spPr>
          <a:xfrm flipH="1" flipV="1">
            <a:off x="3002915" y="692150"/>
            <a:ext cx="2588260" cy="1368425"/>
          </a:xfrm>
          <a:prstGeom prst="line">
            <a:avLst/>
          </a:prstGeom>
          <a:ln w="1270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126" name="Text Box 10"/>
          <p:cNvSpPr txBox="1"/>
          <p:nvPr/>
        </p:nvSpPr>
        <p:spPr>
          <a:xfrm>
            <a:off x="5591175" y="1844675"/>
            <a:ext cx="4467225" cy="640080"/>
          </a:xfrm>
          <a:prstGeom prst="rect">
            <a:avLst/>
          </a:prstGeom>
          <a:solidFill>
            <a:srgbClr val="CCFFCC"/>
          </a:solidFill>
          <a:ln w="889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eaLnBrk="1" hangingPunct="1"/>
            <a:r>
              <a:rPr lang="zh-CN" altLang="en-US" sz="3600" b="1" dirty="0">
                <a:latin typeface="Arial" charset="0"/>
                <a:ea typeface="宋体" pitchFamily="2" charset="-122"/>
              </a:rPr>
              <a:t>云南</a:t>
            </a:r>
            <a:r>
              <a:rPr lang="zh-CN" altLang="en-US" sz="3600" dirty="0">
                <a:latin typeface="Arial" charset="0"/>
                <a:ea typeface="宋体" pitchFamily="2" charset="-122"/>
              </a:rPr>
              <a:t>  </a:t>
            </a:r>
            <a:r>
              <a:rPr lang="en-US" altLang="zh-CN" sz="3600" dirty="0">
                <a:latin typeface="Arial" charset="0"/>
                <a:ea typeface="宋体" pitchFamily="2" charset="-122"/>
                <a:hlinkClick r:id="rId2"/>
              </a:rPr>
              <a:t>http://js.ynjy.cn</a:t>
            </a:r>
            <a:endParaRPr lang="en-US" altLang="zh-CN" sz="3600" dirty="0"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图片 7169" descr="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213850" cy="667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6" name="矩形 7175"/>
          <p:cNvSpPr/>
          <p:nvPr/>
        </p:nvSpPr>
        <p:spPr>
          <a:xfrm>
            <a:off x="2040573" y="3486468"/>
            <a:ext cx="7775575" cy="1008062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177" name="文本框 7176"/>
          <p:cNvSpPr txBox="1"/>
          <p:nvPr/>
        </p:nvSpPr>
        <p:spPr>
          <a:xfrm>
            <a:off x="4434205" y="5396548"/>
            <a:ext cx="5694680" cy="9144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/>
            <a:r>
              <a:rPr lang="zh-CN" altLang="en-US" sz="5400" b="1" dirty="0">
                <a:solidFill>
                  <a:srgbClr val="FF0066"/>
                </a:solidFill>
                <a:latin typeface="Arial" charset="0"/>
                <a:ea typeface="宋体" pitchFamily="2" charset="-122"/>
              </a:rPr>
              <a:t>各位教师入口单击</a:t>
            </a:r>
            <a:endParaRPr lang="zh-CN" altLang="en-US" sz="5400" b="1" dirty="0">
              <a:solidFill>
                <a:srgbClr val="FF0066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5125" name="Line 11"/>
          <p:cNvSpPr/>
          <p:nvPr/>
        </p:nvSpPr>
        <p:spPr>
          <a:xfrm flipH="1" flipV="1">
            <a:off x="5158740" y="4192270"/>
            <a:ext cx="2588260" cy="1368425"/>
          </a:xfrm>
          <a:prstGeom prst="line">
            <a:avLst/>
          </a:prstGeom>
          <a:ln w="1270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4340" name="Picture 4" descr="PA3YC$DX73VS_T}`$5%U{EK"/>
          <p:cNvPicPr>
            <a:picLocks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20650" y="12700"/>
            <a:ext cx="9465310" cy="6858635"/>
          </a:xfrm>
          <a:prstGeom prst="rect">
            <a:avLst/>
          </a:prstGeom>
          <a:noFill/>
          <a:effectLst>
            <a:outerShdw dist="208295" dir="2254116" algn="ctr" rotWithShape="0">
              <a:srgbClr val="FF99FF"/>
            </a:outerShdw>
          </a:effectLst>
        </p:spPr>
      </p:pic>
      <p:sp>
        <p:nvSpPr>
          <p:cNvPr id="4" name="云形标注 3"/>
          <p:cNvSpPr/>
          <p:nvPr/>
        </p:nvSpPr>
        <p:spPr>
          <a:xfrm>
            <a:off x="250825" y="2232025"/>
            <a:ext cx="3006725" cy="1363345"/>
          </a:xfrm>
          <a:prstGeom prst="cloudCallout">
            <a:avLst>
              <a:gd name="adj1" fmla="val 114857"/>
              <a:gd name="adj2" fmla="val 10221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自己的身份证号</a:t>
            </a:r>
            <a:endParaRPr lang="zh-CN" altLang="en-US"/>
          </a:p>
        </p:txBody>
      </p:sp>
      <p:sp>
        <p:nvSpPr>
          <p:cNvPr id="5" name="云形标注 4"/>
          <p:cNvSpPr/>
          <p:nvPr/>
        </p:nvSpPr>
        <p:spPr>
          <a:xfrm>
            <a:off x="8496935" y="1536700"/>
            <a:ext cx="3479800" cy="2939415"/>
          </a:xfrm>
          <a:prstGeom prst="cloudCallout">
            <a:avLst>
              <a:gd name="adj1" fmla="val -128978"/>
              <a:gd name="adj2" fmla="val 5978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5400"/>
              <a:t>初始化密码</a:t>
            </a:r>
            <a:endParaRPr lang="zh-CN" altLang="en-US" sz="5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3316" name="Picture 4" descr="02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1585" y="-17780"/>
            <a:ext cx="9522460" cy="6899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教师系统照片处理办法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290" y="1549400"/>
            <a:ext cx="3844290" cy="4839970"/>
          </a:xfrm>
        </p:spPr>
        <p:txBody>
          <a:bodyPr>
            <a:noAutofit/>
          </a:bodyPr>
          <a:p>
            <a:r>
              <a:rPr lang="zh-CN" altLang="en-US" sz="3200"/>
              <a:t>用ppt即可。打开ppt，“插入”图片，编辑、裁剪图片大小，调整高度和宽度为</a:t>
            </a:r>
            <a:r>
              <a:rPr lang="zh-CN" altLang="en-US" sz="5400">
                <a:solidFill>
                  <a:srgbClr val="FF0000"/>
                </a:solidFill>
              </a:rPr>
              <a:t>3.1*2.5厘米</a:t>
            </a:r>
            <a:r>
              <a:rPr lang="zh-CN" altLang="en-US" sz="3200"/>
              <a:t>，然后选中图片另存为jpeg格式即可。（用ppt不需要调整像素点，裁剪到此规格一般都会在150dpi以上）</a:t>
            </a:r>
            <a:endParaRPr lang="zh-CN" altLang="en-US" sz="3200"/>
          </a:p>
        </p:txBody>
      </p:sp>
      <p:pic>
        <p:nvPicPr>
          <p:cNvPr id="-2147482623" name="图片 -2147482624"/>
          <p:cNvPicPr>
            <a:picLocks noChangeAspect="1"/>
          </p:cNvPicPr>
          <p:nvPr/>
        </p:nvPicPr>
        <p:blipFill>
          <a:blip r:embed="rId1"/>
          <a:srcRect l="41229" t="29784" r="39241" b="32623"/>
          <a:stretch>
            <a:fillRect/>
          </a:stretch>
        </p:blipFill>
        <p:spPr>
          <a:xfrm>
            <a:off x="4647565" y="1076960"/>
            <a:ext cx="2539365" cy="36747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-2147482622" name="图片 -2147482623"/>
          <p:cNvPicPr>
            <a:picLocks noChangeAspect="1"/>
          </p:cNvPicPr>
          <p:nvPr/>
        </p:nvPicPr>
        <p:blipFill>
          <a:blip r:embed="rId2"/>
          <a:srcRect l="28210" t="19759" r="30560" b="30072"/>
          <a:stretch>
            <a:fillRect/>
          </a:stretch>
        </p:blipFill>
        <p:spPr>
          <a:xfrm>
            <a:off x="7631430" y="2709863"/>
            <a:ext cx="3774440" cy="34309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7452360" y="6337300"/>
            <a:ext cx="5080000" cy="396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 algn="l"/>
            <a:r>
              <a:rPr lang="zh-CN" altLang="en-US" b="0" u="none">
                <a:latin typeface="宋体" charset="0"/>
                <a:ea typeface="宋体" charset="0"/>
                <a:cs typeface="宋体" charset="0"/>
              </a:rPr>
              <a:t>最后</a:t>
            </a:r>
            <a:r>
              <a:rPr lang="zh-CN" altLang="en-US" sz="2000" b="0" u="none">
                <a:latin typeface="宋体" charset="0"/>
                <a:ea typeface="宋体" charset="0"/>
                <a:cs typeface="宋体" charset="0"/>
              </a:rPr>
              <a:t>选中图片另存为</a:t>
            </a:r>
            <a:r>
              <a:rPr lang="en-US" altLang="zh-CN" sz="2000" b="0" u="none">
                <a:latin typeface="宋体" charset="0"/>
                <a:ea typeface="宋体" charset="0"/>
                <a:cs typeface="宋体" charset="0"/>
              </a:rPr>
              <a:t>jpeg</a:t>
            </a:r>
            <a:r>
              <a:rPr lang="zh-CN" altLang="en-US" sz="2000" b="0" u="none">
                <a:latin typeface="宋体" charset="0"/>
                <a:ea typeface="宋体" charset="0"/>
                <a:cs typeface="宋体" charset="0"/>
              </a:rPr>
              <a:t>格式。</a:t>
            </a:r>
            <a:endParaRPr lang="zh-CN" altLang="en-US" sz="2000" b="0" u="none">
              <a:latin typeface="宋体" charset="0"/>
              <a:ea typeface="宋体" charset="0"/>
              <a:cs typeface="宋体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Picture 4" descr="[S){((L34E@]M6)MPH~%4]T"/>
          <p:cNvPicPr>
            <a:picLocks noChangeAspect="1"/>
          </p:cNvPicPr>
          <p:nvPr/>
        </p:nvPicPr>
        <p:blipFill>
          <a:blip r:embed="rId1"/>
          <a:srcRect t="6522"/>
          <a:stretch>
            <a:fillRect/>
          </a:stretch>
        </p:blipFill>
        <p:spPr>
          <a:xfrm>
            <a:off x="1524000" y="1844675"/>
            <a:ext cx="9144000" cy="2592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Text Box 5"/>
          <p:cNvSpPr txBox="1"/>
          <p:nvPr/>
        </p:nvSpPr>
        <p:spPr>
          <a:xfrm>
            <a:off x="3287713" y="260350"/>
            <a:ext cx="5234940" cy="10972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66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个人填写参考</a:t>
            </a:r>
            <a:endParaRPr lang="zh-CN" altLang="en-US" sz="6600" b="1" dirty="0">
              <a:solidFill>
                <a:schemeClr val="accent2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5364" name="Text Box 6"/>
          <p:cNvSpPr txBox="1"/>
          <p:nvPr/>
        </p:nvSpPr>
        <p:spPr>
          <a:xfrm>
            <a:off x="1514475" y="4472305"/>
            <a:ext cx="8760460" cy="914400"/>
          </a:xfrm>
          <a:prstGeom prst="rect">
            <a:avLst/>
          </a:prstGeom>
          <a:solidFill>
            <a:srgbClr val="FFCC00"/>
          </a:solidFill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400" dirty="0">
                <a:latin typeface="Arial" charset="0"/>
                <a:ea typeface="宋体" pitchFamily="2" charset="-122"/>
              </a:rPr>
              <a:t>填写中碰到问题：</a:t>
            </a:r>
            <a:r>
              <a:rPr lang="en-US" altLang="zh-CN" sz="5400" dirty="0">
                <a:latin typeface="Arial" charset="0"/>
                <a:ea typeface="宋体" pitchFamily="2" charset="-122"/>
              </a:rPr>
              <a:t>01&gt;02&gt;03</a:t>
            </a:r>
            <a:endParaRPr lang="en-US" altLang="zh-CN" sz="5400" dirty="0">
              <a:latin typeface="Arial" charset="0"/>
              <a:ea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7650" y="5681345"/>
            <a:ext cx="882713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这些文件已经转发到我的教学网站中：如何进入百度中输入关键字</a:t>
            </a:r>
            <a:r>
              <a:rPr lang="en-US" altLang="zh-CN" sz="2800"/>
              <a:t>“</a:t>
            </a:r>
            <a:r>
              <a:rPr lang="zh-CN" altLang="en-US" sz="2800"/>
              <a:t>王宁老师</a:t>
            </a:r>
            <a:r>
              <a:rPr lang="en-US" altLang="zh-CN" sz="2800"/>
              <a:t>”</a:t>
            </a:r>
            <a:r>
              <a:rPr lang="zh-CN" altLang="en-US" sz="2800"/>
              <a:t>搜索。</a:t>
            </a:r>
            <a:endParaRPr lang="zh-CN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1" name="Picture 5" descr="030"/>
          <p:cNvPicPr>
            <a:picLocks noChangeAspect="1" noChangeArrowheads="1"/>
          </p:cNvPicPr>
          <p:nvPr/>
        </p:nvPicPr>
        <p:blipFill>
          <a:blip r:embed="rId1"/>
          <a:srcRect l="18217" r="43657"/>
          <a:stretch>
            <a:fillRect/>
          </a:stretch>
        </p:blipFill>
        <p:spPr bwMode="auto">
          <a:xfrm>
            <a:off x="1992313" y="1927225"/>
            <a:ext cx="7632700" cy="3884613"/>
          </a:xfrm>
          <a:prstGeom prst="rect">
            <a:avLst/>
          </a:prstGeom>
          <a:noFill/>
          <a:effectLst>
            <a:outerShdw dist="180501" dir="3042636" algn="ctr" rotWithShape="0">
              <a:srgbClr val="FF99FF"/>
            </a:outerShdw>
          </a:effectLst>
        </p:spPr>
      </p:pic>
      <p:sp>
        <p:nvSpPr>
          <p:cNvPr id="16387" name="Text Box 6"/>
          <p:cNvSpPr txBox="1"/>
          <p:nvPr/>
        </p:nvSpPr>
        <p:spPr>
          <a:xfrm>
            <a:off x="2135188" y="836613"/>
            <a:ext cx="7129462" cy="9144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5400" b="1" dirty="0">
                <a:solidFill>
                  <a:srgbClr val="FF0066"/>
                </a:solidFill>
                <a:latin typeface="Arial" charset="0"/>
                <a:ea typeface="宋体" pitchFamily="2" charset="-122"/>
              </a:rPr>
              <a:t>比如第</a:t>
            </a:r>
            <a:r>
              <a:rPr lang="en-US" altLang="zh-CN" sz="5400" b="1" dirty="0">
                <a:solidFill>
                  <a:srgbClr val="FF0066"/>
                </a:solidFill>
                <a:latin typeface="Arial" charset="0"/>
                <a:ea typeface="宋体" pitchFamily="2" charset="-122"/>
              </a:rPr>
              <a:t>5</a:t>
            </a:r>
            <a:r>
              <a:rPr lang="zh-CN" altLang="en-US" sz="5400" b="1" dirty="0">
                <a:solidFill>
                  <a:srgbClr val="FF0066"/>
                </a:solidFill>
                <a:latin typeface="Arial" charset="0"/>
                <a:ea typeface="宋体" pitchFamily="2" charset="-122"/>
              </a:rPr>
              <a:t>项细节</a:t>
            </a:r>
            <a:endParaRPr lang="zh-CN" altLang="en-US" sz="5400" b="1" dirty="0">
              <a:solidFill>
                <a:srgbClr val="FF0066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6388" name="Rectangle 7"/>
          <p:cNvSpPr/>
          <p:nvPr/>
        </p:nvSpPr>
        <p:spPr>
          <a:xfrm>
            <a:off x="2135188" y="3429000"/>
            <a:ext cx="3671887" cy="2447925"/>
          </a:xfrm>
          <a:prstGeom prst="rect">
            <a:avLst/>
          </a:prstGeom>
          <a:noFill/>
          <a:ln w="1016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eaLnBrk="1" hangingPunct="1"/>
            <a:endParaRPr lang="zh-CN" altLang="en-US" dirty="0">
              <a:latin typeface="Arial" charset="0"/>
              <a:ea typeface="宋体" pitchFamily="2" charset="-122"/>
            </a:endParaRPr>
          </a:p>
        </p:txBody>
      </p:sp>
      <p:sp>
        <p:nvSpPr>
          <p:cNvPr id="16389" name="Text Box 8"/>
          <p:cNvSpPr txBox="1"/>
          <p:nvPr/>
        </p:nvSpPr>
        <p:spPr>
          <a:xfrm>
            <a:off x="2601913" y="5995988"/>
            <a:ext cx="6911975" cy="822960"/>
          </a:xfrm>
          <a:prstGeom prst="rect">
            <a:avLst/>
          </a:prstGeom>
          <a:solidFill>
            <a:srgbClr val="00FF00"/>
          </a:solidFill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800" b="1" dirty="0">
                <a:solidFill>
                  <a:srgbClr val="FF0066"/>
                </a:solidFill>
                <a:latin typeface="Arial" charset="0"/>
                <a:ea typeface="宋体" pitchFamily="2" charset="-122"/>
              </a:rPr>
              <a:t>录入次序的先后无影响</a:t>
            </a:r>
            <a:endParaRPr lang="zh-CN" altLang="en-US" sz="4800" b="1" dirty="0">
              <a:solidFill>
                <a:srgbClr val="FF0066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Picture 4" descr="HHG]PXCKE{8X$K7P(I{K]}W"/>
          <p:cNvPicPr>
            <a:picLocks noChangeAspect="1"/>
          </p:cNvPicPr>
          <p:nvPr/>
        </p:nvPicPr>
        <p:blipFill>
          <a:blip r:embed="rId1"/>
          <a:srcRect r="26363"/>
          <a:stretch>
            <a:fillRect/>
          </a:stretch>
        </p:blipFill>
        <p:spPr>
          <a:xfrm>
            <a:off x="1524000" y="2060575"/>
            <a:ext cx="3924300" cy="2967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Text Box 5"/>
          <p:cNvSpPr txBox="1"/>
          <p:nvPr/>
        </p:nvSpPr>
        <p:spPr>
          <a:xfrm>
            <a:off x="3935413" y="188913"/>
            <a:ext cx="4787900" cy="1554480"/>
          </a:xfrm>
          <a:prstGeom prst="rect">
            <a:avLst/>
          </a:prstGeom>
          <a:solidFill>
            <a:srgbClr val="00FF00"/>
          </a:solidFill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公办每个教师都有一张人事局盖章的岗位等级聘任书，以这个聘任书为准。</a:t>
            </a:r>
            <a:r>
              <a:rPr lang="zh-CN" altLang="en-US" sz="3200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 </a:t>
            </a:r>
            <a:endParaRPr lang="zh-CN" altLang="en-US" sz="3200" dirty="0">
              <a:solidFill>
                <a:schemeClr val="accent2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8436" name="Line 6"/>
          <p:cNvSpPr/>
          <p:nvPr/>
        </p:nvSpPr>
        <p:spPr>
          <a:xfrm flipV="1">
            <a:off x="2495550" y="1196975"/>
            <a:ext cx="1439863" cy="1008063"/>
          </a:xfrm>
          <a:prstGeom prst="line">
            <a:avLst/>
          </a:prstGeom>
          <a:ln w="127000" cap="flat" cmpd="sng">
            <a:solidFill>
              <a:srgbClr val="00FF00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437" name="Text Box 8"/>
          <p:cNvSpPr txBox="1"/>
          <p:nvPr/>
        </p:nvSpPr>
        <p:spPr>
          <a:xfrm>
            <a:off x="5664200" y="2349500"/>
            <a:ext cx="4787900" cy="1554480"/>
          </a:xfrm>
          <a:prstGeom prst="rect">
            <a:avLst/>
          </a:prstGeom>
          <a:solidFill>
            <a:srgbClr val="FFCC99"/>
          </a:solidFill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即现持有的职称证书，以职称证书为准。有多本证书，新增多条</a:t>
            </a:r>
            <a:endParaRPr lang="zh-CN" altLang="en-US" sz="3200" b="1" dirty="0">
              <a:solidFill>
                <a:schemeClr val="accent2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8438" name="Line 9"/>
          <p:cNvSpPr/>
          <p:nvPr/>
        </p:nvSpPr>
        <p:spPr>
          <a:xfrm flipV="1">
            <a:off x="4943475" y="3284538"/>
            <a:ext cx="863600" cy="0"/>
          </a:xfrm>
          <a:prstGeom prst="line">
            <a:avLst/>
          </a:prstGeom>
          <a:ln w="127000" cap="flat" cmpd="sng">
            <a:solidFill>
              <a:srgbClr val="FF9900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439" name="Rectangle 10"/>
          <p:cNvSpPr/>
          <p:nvPr/>
        </p:nvSpPr>
        <p:spPr>
          <a:xfrm>
            <a:off x="3575050" y="5424806"/>
            <a:ext cx="6450330" cy="701040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>
            <a:spAutoFit/>
          </a:bodyPr>
          <a:p>
            <a:pPr lvl="0" eaLnBrk="1" hangingPunct="1"/>
            <a:r>
              <a:rPr lang="zh-CN" altLang="en-US" sz="4000" b="1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对照着自己的教师资格证书</a:t>
            </a:r>
            <a:r>
              <a:rPr lang="zh-CN" altLang="en-US" sz="4000" dirty="0">
                <a:solidFill>
                  <a:schemeClr val="accent2"/>
                </a:solidFill>
                <a:latin typeface="Arial" charset="0"/>
                <a:ea typeface="宋体" pitchFamily="2" charset="-122"/>
              </a:rPr>
              <a:t> </a:t>
            </a:r>
            <a:endParaRPr lang="zh-CN" altLang="en-US" sz="4000" dirty="0">
              <a:solidFill>
                <a:schemeClr val="accent2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8440" name="Line 11"/>
          <p:cNvSpPr/>
          <p:nvPr/>
        </p:nvSpPr>
        <p:spPr>
          <a:xfrm>
            <a:off x="4079875" y="4724400"/>
            <a:ext cx="1871663" cy="649288"/>
          </a:xfrm>
          <a:prstGeom prst="line">
            <a:avLst/>
          </a:prstGeom>
          <a:ln w="127000" cap="flat" cmpd="sng">
            <a:solidFill>
              <a:srgbClr val="FF00FF"/>
            </a:solidFill>
            <a:prstDash val="solid"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441" name="Text Box 12"/>
          <p:cNvSpPr txBox="1"/>
          <p:nvPr/>
        </p:nvSpPr>
        <p:spPr>
          <a:xfrm>
            <a:off x="2208213" y="-387350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1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8442" name="Text Box 13"/>
          <p:cNvSpPr txBox="1"/>
          <p:nvPr/>
        </p:nvSpPr>
        <p:spPr>
          <a:xfrm>
            <a:off x="4800600" y="1484313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2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8443" name="Text Box 16"/>
          <p:cNvSpPr txBox="1"/>
          <p:nvPr/>
        </p:nvSpPr>
        <p:spPr>
          <a:xfrm>
            <a:off x="2495550" y="4387850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3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4" descr="80"/>
          <p:cNvPicPr>
            <a:picLocks noChangeAspect="1"/>
          </p:cNvPicPr>
          <p:nvPr/>
        </p:nvPicPr>
        <p:blipFill>
          <a:blip r:embed="rId1">
            <a:lum bright="35999" contrast="72000"/>
          </a:blip>
          <a:srcRect l="6424" t="10275" r="5884" b="2707"/>
          <a:stretch>
            <a:fillRect/>
          </a:stretch>
        </p:blipFill>
        <p:spPr>
          <a:xfrm>
            <a:off x="1703388" y="0"/>
            <a:ext cx="4897437" cy="648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Picture 6" descr="82"/>
          <p:cNvPicPr>
            <a:picLocks noChangeAspect="1"/>
          </p:cNvPicPr>
          <p:nvPr/>
        </p:nvPicPr>
        <p:blipFill>
          <a:blip r:embed="rId2">
            <a:lum bright="17999" contrast="30000"/>
          </a:blip>
          <a:srcRect l="35783" t="1210" r="15417"/>
          <a:stretch>
            <a:fillRect/>
          </a:stretch>
        </p:blipFill>
        <p:spPr>
          <a:xfrm>
            <a:off x="5664200" y="549275"/>
            <a:ext cx="2160588" cy="5832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Text Box 7"/>
          <p:cNvSpPr txBox="1"/>
          <p:nvPr/>
        </p:nvSpPr>
        <p:spPr>
          <a:xfrm>
            <a:off x="2063750" y="0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1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9461" name="Text Box 8"/>
          <p:cNvSpPr txBox="1"/>
          <p:nvPr/>
        </p:nvSpPr>
        <p:spPr>
          <a:xfrm>
            <a:off x="5664200" y="0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2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19462" name="Picture 5" descr="81"/>
          <p:cNvPicPr>
            <a:picLocks noChangeAspect="1"/>
          </p:cNvPicPr>
          <p:nvPr/>
        </p:nvPicPr>
        <p:blipFill>
          <a:blip r:embed="rId3">
            <a:lum bright="35999" contrast="48000"/>
          </a:blip>
          <a:srcRect l="37079" t="25371" r="10612" b="25586"/>
          <a:stretch>
            <a:fillRect/>
          </a:stretch>
        </p:blipFill>
        <p:spPr>
          <a:xfrm>
            <a:off x="7824788" y="2205038"/>
            <a:ext cx="3319462" cy="414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3" name="Text Box 9"/>
          <p:cNvSpPr txBox="1"/>
          <p:nvPr/>
        </p:nvSpPr>
        <p:spPr>
          <a:xfrm>
            <a:off x="8688388" y="1773238"/>
            <a:ext cx="1284605" cy="246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en-US" altLang="zh-CN" sz="156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3</a:t>
            </a:r>
            <a:endParaRPr lang="en-US" altLang="zh-CN" sz="156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3"/>
          <p:cNvSpPr>
            <a:spLocks noGrp="1"/>
          </p:cNvSpPr>
          <p:nvPr>
            <p:ph idx="1"/>
          </p:nvPr>
        </p:nvSpPr>
        <p:spPr>
          <a:xfrm>
            <a:off x="1992313" y="333375"/>
            <a:ext cx="8229600" cy="4525963"/>
          </a:xfrm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sz="4800" b="1" dirty="0"/>
              <a:t>全部填写完成 </a:t>
            </a:r>
            <a:endParaRPr lang="zh-CN" altLang="en-US" sz="4800" b="1" dirty="0"/>
          </a:p>
          <a:p>
            <a:pPr eaLnBrk="1" hangingPunct="1">
              <a:buNone/>
            </a:pPr>
            <a:r>
              <a:rPr lang="zh-CN" altLang="en-US" sz="4800" b="1" dirty="0"/>
              <a:t>					完整性检测</a:t>
            </a:r>
            <a:endParaRPr lang="zh-CN" altLang="en-US" sz="4800" b="1" dirty="0"/>
          </a:p>
        </p:txBody>
      </p:sp>
      <p:pic>
        <p:nvPicPr>
          <p:cNvPr id="20483" name="Picture 4" descr="999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1088" y="2133600"/>
            <a:ext cx="6697662" cy="3651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Rectangle 5"/>
          <p:cNvSpPr/>
          <p:nvPr/>
        </p:nvSpPr>
        <p:spPr>
          <a:xfrm>
            <a:off x="7104063" y="3933825"/>
            <a:ext cx="1871662" cy="936625"/>
          </a:xfrm>
          <a:prstGeom prst="rect">
            <a:avLst/>
          </a:prstGeom>
          <a:noFill/>
          <a:ln w="1016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lvl="0" eaLnBrk="1" hangingPunct="1"/>
            <a:endParaRPr lang="zh-CN" altLang="en-US" dirty="0"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4"/>
          <p:cNvSpPr/>
          <p:nvPr/>
        </p:nvSpPr>
        <p:spPr>
          <a:xfrm>
            <a:off x="373380" y="1829118"/>
            <a:ext cx="11477625" cy="4480560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>
            <a:noFill/>
          </a:ln>
        </p:spPr>
        <p:txBody>
          <a:bodyPr wrap="square" anchor="ctr">
            <a:spAutoFit/>
          </a:bodyPr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、身份证；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、最高学历证，最高学位证，低一层次学历证，低一层次学位证；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、教师资格证；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4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、普通话证书；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5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、专技岗位聘任证书、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6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、职称证书、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7</a:t>
            </a:r>
            <a:r>
              <a:rPr lang="zh-CN" altLang="en-US" sz="3200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、培训证明（平台记录）教学科研成果证。及其他教科研相关证书等。</a:t>
            </a:r>
            <a:endParaRPr lang="zh-CN" altLang="en-US" sz="3200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1507" name="Text Box 5"/>
          <p:cNvSpPr txBox="1"/>
          <p:nvPr/>
        </p:nvSpPr>
        <p:spPr>
          <a:xfrm>
            <a:off x="2135188" y="549275"/>
            <a:ext cx="7488237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latin typeface="Arial" charset="0"/>
                <a:ea typeface="宋体" pitchFamily="2" charset="-122"/>
              </a:rPr>
              <a:t>信息填写完成后，为方便审核，请按以下顺序上交个人证件复印件：</a:t>
            </a:r>
            <a:endParaRPr lang="zh-CN" altLang="en-US" sz="3200" b="1" dirty="0"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3"/>
          <p:cNvSpPr>
            <a:spLocks noGrp="1"/>
          </p:cNvSpPr>
          <p:nvPr>
            <p:ph idx="1"/>
          </p:nvPr>
        </p:nvSpPr>
        <p:spPr>
          <a:xfrm>
            <a:off x="1919288" y="1628775"/>
            <a:ext cx="8229600" cy="3557588"/>
          </a:xfrm>
        </p:spPr>
        <p:txBody>
          <a:bodyPr vert="horz" wrap="square" lIns="91440" tIns="45720" rIns="91440" bIns="45720" anchor="t">
            <a:normAutofit lnSpcReduction="10000"/>
          </a:bodyPr>
          <a:p>
            <a:pPr eaLnBrk="1" hangingPunct="1">
              <a:buNone/>
            </a:pPr>
            <a:r>
              <a:rPr lang="en-US" altLang="zh-CN" sz="5400" b="1" dirty="0">
                <a:solidFill>
                  <a:srgbClr val="0000FF"/>
                </a:solidFill>
              </a:rPr>
              <a:t>			</a:t>
            </a:r>
            <a:r>
              <a:rPr lang="zh-CN" altLang="en-US" sz="5400" b="1" dirty="0">
                <a:solidFill>
                  <a:srgbClr val="0000FF"/>
                </a:solidFill>
              </a:rPr>
              <a:t>制作本幻灯片仅供参考，难免出现解读偏差，最终以我教学网站上转发的教育局群内的电子文档为准。</a:t>
            </a:r>
            <a:endParaRPr lang="zh-CN" altLang="en-US" sz="5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3"/>
          <p:cNvSpPr>
            <a:spLocks noGrp="1"/>
          </p:cNvSpPr>
          <p:nvPr>
            <p:ph idx="1"/>
          </p:nvPr>
        </p:nvSpPr>
        <p:spPr>
          <a:xfrm>
            <a:off x="3000375" y="765175"/>
            <a:ext cx="8229600" cy="4525963"/>
          </a:xfrm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sz="15600" dirty="0">
                <a:solidFill>
                  <a:schemeClr val="accent2"/>
                </a:solidFill>
              </a:rPr>
              <a:t>谢谢！</a:t>
            </a:r>
            <a:endParaRPr lang="zh-CN" altLang="en-US" sz="15600" dirty="0">
              <a:solidFill>
                <a:schemeClr val="accent2"/>
              </a:solidFill>
            </a:endParaRPr>
          </a:p>
        </p:txBody>
      </p:sp>
      <p:sp>
        <p:nvSpPr>
          <p:cNvPr id="25603" name="Rectangle 4"/>
          <p:cNvSpPr/>
          <p:nvPr/>
        </p:nvSpPr>
        <p:spPr>
          <a:xfrm>
            <a:off x="2279650" y="4076700"/>
            <a:ext cx="7920038" cy="2103120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400" b="1" dirty="0">
                <a:solidFill>
                  <a:srgbClr val="0000FF"/>
                </a:solidFill>
                <a:latin typeface="Arial" charset="0"/>
                <a:ea typeface="宋体" pitchFamily="2" charset="-122"/>
              </a:rPr>
              <a:t>本次教师信息系统采集工作，任重道远。务必要耐心、细心、认真完成此项工作！</a:t>
            </a:r>
            <a:endParaRPr lang="zh-CN" altLang="en-US" sz="4400" b="1" dirty="0">
              <a:solidFill>
                <a:srgbClr val="0000FF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4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48"/>
</p:tagLst>
</file>

<file path=ppt/tags/tag3.xml><?xml version="1.0" encoding="utf-8"?>
<p:tagLst xmlns:p="http://schemas.openxmlformats.org/presentationml/2006/main">
  <p:tag name="KSO_WM_TEMPLATE_CATEGORY" val="custom"/>
  <p:tag name="KSO_WM_TEMPLATE_INDEX" val="160448"/>
</p:tagLst>
</file>

<file path=ppt/tags/tag4.xml><?xml version="1.0" encoding="utf-8"?>
<p:tagLst xmlns:p="http://schemas.openxmlformats.org/presentationml/2006/main">
  <p:tag name="KSO_WM_TEMPLATE_CATEGORY" val="custom"/>
  <p:tag name="KSO_WM_TEMPLATE_INDEX" val="160448"/>
</p:tagLst>
</file>

<file path=ppt/tags/tag5.xml><?xml version="1.0" encoding="utf-8"?>
<p:tagLst xmlns:p="http://schemas.openxmlformats.org/presentationml/2006/main">
  <p:tag name="KSO_WM_TEMPLATE_CATEGORY" val="custom"/>
  <p:tag name="KSO_WM_TEMPLATE_INDEX" val="160448"/>
</p:tagLst>
</file>

<file path=ppt/tags/tag6.xml><?xml version="1.0" encoding="utf-8"?>
<p:tagLst xmlns:p="http://schemas.openxmlformats.org/presentationml/2006/main">
  <p:tag name="KSO_WM_TEMPLATE_CATEGORY" val="custom"/>
  <p:tag name="KSO_WM_TEMPLATE_INDEX" val="160448"/>
</p:tagLst>
</file>

<file path=ppt/theme/theme1.xml><?xml version="1.0" encoding="utf-8"?>
<a:theme xmlns:a="http://schemas.openxmlformats.org/drawingml/2006/main" name="A000120140530A48PPBG">
  <a:themeElements>
    <a:clrScheme name="160165.165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8B4F6B"/>
      </a:accent1>
      <a:accent2>
        <a:srgbClr val="89442F"/>
      </a:accent2>
      <a:accent3>
        <a:srgbClr val="E38279"/>
      </a:accent3>
      <a:accent4>
        <a:srgbClr val="9686BF"/>
      </a:accent4>
      <a:accent5>
        <a:srgbClr val="4FA0AB"/>
      </a:accent5>
      <a:accent6>
        <a:srgbClr val="9FBE3C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994</Words>
  <Application>WPS 演示</Application>
  <PresentationFormat>宽屏</PresentationFormat>
  <Paragraphs>100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A000120140530A48PPBG</vt:lpstr>
      <vt:lpstr>全国教师管理信息系统怎么填（个人）？</vt:lpstr>
      <vt:lpstr>免责声明</vt:lpstr>
      <vt:lpstr>PowerPoint 演示文稿</vt:lpstr>
      <vt:lpstr>线下准备一</vt:lpstr>
      <vt:lpstr>线下准备二</vt:lpstr>
      <vt:lpstr>网上录入官方推荐浏览器</vt:lpstr>
      <vt:lpstr>PowerPoint 演示文稿</vt:lpstr>
      <vt:lpstr>PowerPoint 演示文稿</vt:lpstr>
      <vt:lpstr>PowerPoint 演示文稿</vt:lpstr>
      <vt:lpstr>PowerPoint 演示文稿</vt:lpstr>
      <vt:lpstr>教师系统照片处理办法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</cp:revision>
  <dcterms:created xsi:type="dcterms:W3CDTF">2016-11-22T02:11:00Z</dcterms:created>
  <dcterms:modified xsi:type="dcterms:W3CDTF">2016-11-22T06:46:02Z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2052-10.1.0.5740</vt:lpwstr>
  </property>
</Properties>
</file>